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5394" autoAdjust="0"/>
  </p:normalViewPr>
  <p:slideViewPr>
    <p:cSldViewPr snapToGrid="0">
      <p:cViewPr varScale="1">
        <p:scale>
          <a:sx n="85" d="100"/>
          <a:sy n="85" d="100"/>
        </p:scale>
        <p:origin x="595" y="53"/>
      </p:cViewPr>
      <p:guideLst/>
    </p:cSldViewPr>
  </p:slideViewPr>
  <p:outlineViewPr>
    <p:cViewPr>
      <p:scale>
        <a:sx n="33" d="100"/>
        <a:sy n="33" d="100"/>
      </p:scale>
      <p:origin x="0" y="-6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39F52-D8E9-4960-B2D3-64929E581E87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49114-35C2-4D8C-B043-9E58875F5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5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49114-35C2-4D8C-B043-9E58875F5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3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49114-35C2-4D8C-B043-9E58875F5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5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E9CD-A499-485B-AACF-A52BEEA43D03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1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2011-BAD6-42B0-B0B1-1541D3869D3B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654B-3D50-462E-A2CF-797DCA7F7FE5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A0FB-FDEA-4F50-96F0-AF591E76E330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06D-8CF5-4960-A1A1-B911BBC3BCFD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CBE6-2869-425B-A92F-6D4484DADB49}" type="datetime1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93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50118-8DD7-4FE7-8042-11DCAC953D20}" type="datetime1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2424-CD5D-4BEB-AC9E-D9C8B5EC95EE}" type="datetime1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1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83A6-3DA9-4804-B061-5A850FDAC5DF}" type="datetime1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9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8EF07-C92B-41CA-9E7D-268CC85474CB}" type="datetime1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9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9970-4212-4505-89D9-76390EBD3D24}" type="datetime1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1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CE165-3332-4F87-BE5C-6EBC7802783C}" type="datetime1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2F9F6-8093-4994-8D1C-9208CCC08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4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70.png" descr="http://t3.gstatic.com/images?q=tbn:tjz3s8zGAR-NVM:http://www.unssa.rs.ba/slike/grb/grb_v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8" y="224773"/>
            <a:ext cx="1014413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69.png" descr="etf+gr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409" y="224773"/>
            <a:ext cx="8509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3180" y="1920097"/>
            <a:ext cx="7416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</a:t>
            </a:r>
            <a:r>
              <a:rPr lang="sr-Cyrl-R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за куповину </a:t>
            </a:r>
            <a:r>
              <a:rPr lang="sr-Cyrl-R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аутомобила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Cyrl-R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уз кориштење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SQL </a:t>
            </a:r>
            <a:r>
              <a:rPr lang="sr-Cyrl-R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базе података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035" y="3681466"/>
            <a:ext cx="7218290" cy="6889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2548" y="5697466"/>
            <a:ext cx="2772000" cy="3687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sr-Cyrl-R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Студент: Никола Шаровић                                     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20032" y="5677525"/>
            <a:ext cx="316727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sr-Cyrl-R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Ментор: Проф. др Срђан Ного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87436" y="6066221"/>
            <a:ext cx="354545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r-Cyrl-R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Источно </a:t>
            </a:r>
            <a:r>
              <a:rPr lang="sr-Cyrl-RS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Сарајево</a:t>
            </a:r>
            <a:r>
              <a:rPr lang="sr-Cyrl-RS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Новембар </a:t>
            </a:r>
            <a:r>
              <a:rPr lang="sr-Cyrl-R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2022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6141"/>
            <a:ext cx="10313894" cy="8247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Cyrl-RS" dirty="0" smtClean="0"/>
              <a:t>Имплементација на серверској страни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MSSQL релациони систем управљања </a:t>
            </a:r>
            <a:r>
              <a:rPr lang="ru-RU" dirty="0" smtClean="0"/>
              <a:t>базама података </a:t>
            </a:r>
            <a:r>
              <a:rPr lang="ru-RU" dirty="0"/>
              <a:t>(Модел шеме базе података генерисан уз помоћ </a:t>
            </a:r>
            <a:r>
              <a:rPr lang="ru-RU" dirty="0" smtClean="0"/>
              <a:t>EF </a:t>
            </a:r>
            <a:r>
              <a:rPr lang="en-US" dirty="0" smtClean="0"/>
              <a:t>Core </a:t>
            </a:r>
            <a:r>
              <a:rPr lang="en-US" dirty="0"/>
              <a:t>– a</a:t>
            </a:r>
            <a:r>
              <a:rPr lang="en-US" dirty="0" smtClean="0"/>
              <a:t>)</a:t>
            </a:r>
            <a:endParaRPr lang="sr-Cyrl-RS" dirty="0" smtClean="0"/>
          </a:p>
          <a:p>
            <a:r>
              <a:rPr lang="en-US" dirty="0"/>
              <a:t>EF </a:t>
            </a:r>
            <a:r>
              <a:rPr lang="en-US" dirty="0" smtClean="0"/>
              <a:t>Core</a:t>
            </a:r>
            <a:r>
              <a:rPr lang="sr-Cyrl-RS" dirty="0" smtClean="0"/>
              <a:t> </a:t>
            </a:r>
            <a:r>
              <a:rPr lang="en-US" dirty="0" smtClean="0"/>
              <a:t>(Code first </a:t>
            </a:r>
            <a:r>
              <a:rPr lang="sr-Cyrl-RS" dirty="0" smtClean="0"/>
              <a:t>приступ)</a:t>
            </a:r>
          </a:p>
          <a:p>
            <a:r>
              <a:rPr lang="en-US" dirty="0"/>
              <a:t>ASP.NET </a:t>
            </a:r>
            <a:r>
              <a:rPr lang="en-US" dirty="0" smtClean="0"/>
              <a:t>Core</a:t>
            </a:r>
            <a:r>
              <a:rPr lang="sr-Cyrl-RS" dirty="0" smtClean="0"/>
              <a:t> </a:t>
            </a:r>
            <a:r>
              <a:rPr lang="sr-Latn-BA" dirty="0" smtClean="0"/>
              <a:t>Web API</a:t>
            </a:r>
            <a:r>
              <a:rPr lang="en-US" dirty="0" smtClean="0"/>
              <a:t> </a:t>
            </a:r>
            <a:r>
              <a:rPr lang="sr-Cyrl-RS" dirty="0"/>
              <a:t>технологија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3718"/>
            <a:ext cx="10331824" cy="812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ASP.NET Web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ASP.NET Web API </a:t>
            </a:r>
            <a:r>
              <a:rPr lang="sr-Cyrl-RS" sz="1800" dirty="0" smtClean="0"/>
              <a:t>је прошириви оквир за прављење </a:t>
            </a:r>
            <a:r>
              <a:rPr lang="en-US" sz="1800" dirty="0" smtClean="0"/>
              <a:t>HTTP  </a:t>
            </a:r>
            <a:r>
              <a:rPr lang="sr-Cyrl-RS" sz="1800" dirty="0" smtClean="0"/>
              <a:t>базираних услуга којима се може приступити у различитим апликацијама на различитим платформама као што су веб, </a:t>
            </a:r>
            <a:r>
              <a:rPr lang="en-US" sz="1800" dirty="0" smtClean="0"/>
              <a:t>Windows, </a:t>
            </a:r>
            <a:r>
              <a:rPr lang="sr-Cyrl-RS" sz="1800" dirty="0" smtClean="0"/>
              <a:t>мобилни итд</a:t>
            </a:r>
            <a:endParaRPr lang="en-US" sz="1800" dirty="0" smtClean="0"/>
          </a:p>
          <a:p>
            <a:r>
              <a:rPr lang="sr-Cyrl-RS" sz="1800" dirty="0" smtClean="0"/>
              <a:t>Ради </a:t>
            </a:r>
            <a:r>
              <a:rPr lang="sr-Cyrl-RS" sz="1800" dirty="0" smtClean="0"/>
              <a:t>мање-више на исти начин као </a:t>
            </a:r>
            <a:r>
              <a:rPr lang="en-US" sz="1800" dirty="0" smtClean="0"/>
              <a:t>ASP.NET MVC  (</a:t>
            </a:r>
            <a:r>
              <a:rPr lang="sr-Cyrl-RS" sz="1800" dirty="0" smtClean="0"/>
              <a:t>енгл.</a:t>
            </a:r>
            <a:r>
              <a:rPr lang="en-US" sz="1800" dirty="0" smtClean="0"/>
              <a:t>model view </a:t>
            </a:r>
            <a:r>
              <a:rPr lang="en-US" sz="1800" dirty="0" err="1" smtClean="0"/>
              <a:t>controler</a:t>
            </a:r>
            <a:r>
              <a:rPr lang="en-US" sz="1800" dirty="0" smtClean="0"/>
              <a:t>)</a:t>
            </a:r>
            <a:r>
              <a:rPr lang="sr-Cyrl-RS" sz="1800" dirty="0" smtClean="0"/>
              <a:t>,</a:t>
            </a:r>
            <a:r>
              <a:rPr lang="en-US" sz="1800" dirty="0" smtClean="0"/>
              <a:t> </a:t>
            </a:r>
            <a:r>
              <a:rPr lang="sr-Cyrl-RS" sz="1800" dirty="0" smtClean="0"/>
              <a:t>веб апликација  шаље податке као одговор уместо </a:t>
            </a:r>
            <a:r>
              <a:rPr lang="en-US" sz="1800" dirty="0" smtClean="0"/>
              <a:t>HTML </a:t>
            </a:r>
            <a:r>
              <a:rPr lang="sr-Cyrl-RS" sz="1800" dirty="0" smtClean="0"/>
              <a:t>приказа</a:t>
            </a:r>
            <a:endParaRPr lang="en-US" sz="1800" dirty="0" smtClean="0"/>
          </a:p>
          <a:p>
            <a:r>
              <a:rPr lang="sr-Cyrl-RS" sz="1800" dirty="0" smtClean="0"/>
              <a:t>То је као веб сервис , али изузетак је што подржава само </a:t>
            </a:r>
            <a:r>
              <a:rPr lang="en-US" sz="1800" dirty="0" smtClean="0"/>
              <a:t>HTTP </a:t>
            </a:r>
            <a:r>
              <a:rPr lang="sr-Cyrl-RS" sz="1800" dirty="0" smtClean="0"/>
              <a:t>протокол. </a:t>
            </a:r>
            <a:r>
              <a:rPr lang="en-US" sz="1800" dirty="0" smtClean="0"/>
              <a:t>ASP.NET Web API </a:t>
            </a:r>
            <a:r>
              <a:rPr lang="sr-Cyrl-RS" sz="1800" dirty="0" smtClean="0"/>
              <a:t>подржава </a:t>
            </a:r>
            <a:r>
              <a:rPr lang="en-US" sz="1800" dirty="0" smtClean="0"/>
              <a:t>Restful </a:t>
            </a:r>
            <a:r>
              <a:rPr lang="sr-Cyrl-RS" sz="1800" dirty="0" smtClean="0"/>
              <a:t>апликације и користи глаголе </a:t>
            </a:r>
            <a:r>
              <a:rPr lang="en-US" sz="1800" dirty="0" smtClean="0"/>
              <a:t>GET, PUT, POST, DELETE </a:t>
            </a:r>
            <a:r>
              <a:rPr lang="sr-Cyrl-RS" sz="1800" dirty="0" smtClean="0"/>
              <a:t>за комуникацију са клијентима</a:t>
            </a:r>
          </a:p>
          <a:p>
            <a:endParaRPr lang="sr-Cyrl-RS" sz="1800" dirty="0" smtClean="0"/>
          </a:p>
          <a:p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8741" y="1870075"/>
            <a:ext cx="5181600" cy="315464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1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10515600" cy="884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Entity Framework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Објектно – релацини мапер (ORM) развијен од </a:t>
            </a:r>
            <a:r>
              <a:rPr lang="ru-RU" sz="2400" dirty="0" smtClean="0"/>
              <a:t>стране</a:t>
            </a:r>
            <a:r>
              <a:rPr lang="en-US" sz="2400" dirty="0" smtClean="0"/>
              <a:t> Microsoft –a</a:t>
            </a:r>
          </a:p>
          <a:p>
            <a:r>
              <a:rPr lang="ru-RU" sz="2400" dirty="0"/>
              <a:t>Омогућава смјештање података у базу, као </a:t>
            </a:r>
            <a:r>
              <a:rPr lang="ru-RU" sz="2400" dirty="0" smtClean="0"/>
              <a:t>и</a:t>
            </a:r>
            <a:r>
              <a:rPr lang="en-US" sz="2400" dirty="0" smtClean="0"/>
              <a:t> </a:t>
            </a:r>
            <a:r>
              <a:rPr lang="sr-Cyrl-RS" sz="2400" dirty="0" smtClean="0"/>
              <a:t>прихватање </a:t>
            </a:r>
            <a:r>
              <a:rPr lang="sr-Cyrl-RS" sz="2400" dirty="0"/>
              <a:t>података из </a:t>
            </a:r>
            <a:r>
              <a:rPr lang="sr-Cyrl-RS" sz="2400" dirty="0" smtClean="0"/>
              <a:t>базе</a:t>
            </a:r>
            <a:endParaRPr lang="en-US" sz="2400" dirty="0" smtClean="0"/>
          </a:p>
          <a:p>
            <a:r>
              <a:rPr lang="sr-Cyrl-RS" sz="2400" dirty="0"/>
              <a:t>Три основна приступа: </a:t>
            </a:r>
            <a:r>
              <a:rPr lang="en-US" sz="2400" dirty="0" smtClean="0"/>
              <a:t> </a:t>
            </a:r>
            <a:r>
              <a:rPr lang="en-US" sz="2400" dirty="0"/>
              <a:t>Model – first </a:t>
            </a:r>
            <a:r>
              <a:rPr lang="sr-Cyrl-RS" sz="2400" dirty="0" smtClean="0"/>
              <a:t>приступ</a:t>
            </a:r>
            <a:r>
              <a:rPr lang="en-US" sz="2400" dirty="0" smtClean="0"/>
              <a:t>, Database </a:t>
            </a:r>
            <a:r>
              <a:rPr lang="en-US" sz="2400" dirty="0"/>
              <a:t>– First </a:t>
            </a:r>
            <a:r>
              <a:rPr lang="sr-Cyrl-RS" sz="2400" dirty="0" smtClean="0"/>
              <a:t>приступ</a:t>
            </a:r>
            <a:r>
              <a:rPr lang="en-US" sz="2400" dirty="0" smtClean="0"/>
              <a:t>, Code </a:t>
            </a:r>
            <a:r>
              <a:rPr lang="en-US" sz="2400" dirty="0"/>
              <a:t>– First </a:t>
            </a:r>
            <a:r>
              <a:rPr lang="sr-Cyrl-RS" sz="2400" dirty="0" smtClean="0"/>
              <a:t>приступ</a:t>
            </a:r>
            <a:endParaRPr lang="en-US" sz="2400" dirty="0" smtClean="0"/>
          </a:p>
          <a:p>
            <a:r>
              <a:rPr lang="sr-Cyrl-RS" sz="2400" dirty="0"/>
              <a:t> „Код прво“: база података се генерише на основу већ постојећих доменских класа и контекстне класе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28" y="4550069"/>
            <a:ext cx="7409896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2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388" y="2588372"/>
            <a:ext cx="9112624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Cyrl-RS" dirty="0" smtClean="0"/>
              <a:t>Приказ апликативног рјешења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3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7882"/>
            <a:ext cx="10515600" cy="81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Cyrl-RS" dirty="0" smtClean="0"/>
              <a:t>Приступ систему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460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6" y="1504603"/>
            <a:ext cx="7833570" cy="35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97859"/>
            <a:ext cx="10514012" cy="892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Cyrl-RS" dirty="0" smtClean="0"/>
              <a:t>Претрага аутомобила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 smtClean="0"/>
              <a:t>По бренду </a:t>
            </a:r>
            <a:r>
              <a:rPr lang="sr-Cyrl-RS" dirty="0" smtClean="0"/>
              <a:t>аутомобила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r-Cyrl-RS" dirty="0" smtClean="0"/>
              <a:t>По моделу аутомобила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15</a:t>
            </a:fld>
            <a:endParaRPr lang="en-US"/>
          </a:p>
        </p:txBody>
      </p:sp>
      <p:pic>
        <p:nvPicPr>
          <p:cNvPr id="9" name="Content Placeholder 8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4368706" cy="3265917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5183188" cy="32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4776"/>
            <a:ext cx="10340788" cy="663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sr-Cyrl-RS" dirty="0" smtClean="0"/>
              <a:t>Приказ аутомобила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Online систем за куповину аутомобила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16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14" y="1690688"/>
            <a:ext cx="4534286" cy="372399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49" y="1690688"/>
            <a:ext cx="5159786" cy="37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9248"/>
            <a:ext cx="10331824" cy="591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sr-Cyrl-RS" dirty="0" smtClean="0"/>
              <a:t>Регистрација корисника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88" y="1997554"/>
            <a:ext cx="2682472" cy="289585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79" y="1997555"/>
            <a:ext cx="2120265" cy="294300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682" y="1997555"/>
            <a:ext cx="2020570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0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sr-Cyrl-RS" dirty="0" smtClean="0"/>
              <a:t>Пријава на систем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18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67" y="2155688"/>
            <a:ext cx="2690093" cy="212616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53" y="2155688"/>
            <a:ext cx="2621654" cy="207073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142352"/>
            <a:ext cx="2582358" cy="20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5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5812"/>
            <a:ext cx="10515600" cy="663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sr-Cyrl-RS" dirty="0" smtClean="0"/>
              <a:t>Навигациони мени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58" y="1950665"/>
            <a:ext cx="4253383" cy="32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6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37882"/>
            <a:ext cx="8745070" cy="824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sr-Cyrl-RS" dirty="0" smtClean="0"/>
              <a:t>Садржај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Циљ реализације пројекта</a:t>
            </a:r>
            <a:endParaRPr lang="sr-Cyrl-RS" sz="4400" dirty="0">
              <a:solidFill>
                <a:schemeClr val="lt1"/>
              </a:solidFill>
            </a:endParaRPr>
          </a:p>
          <a:p>
            <a:r>
              <a:rPr lang="sr-Cyrl-RS" dirty="0" smtClean="0"/>
              <a:t>Веб апликација</a:t>
            </a:r>
          </a:p>
          <a:p>
            <a:r>
              <a:rPr lang="sr-Cyrl-RS" dirty="0" smtClean="0"/>
              <a:t>Слојеви система</a:t>
            </a:r>
          </a:p>
          <a:p>
            <a:r>
              <a:rPr lang="sr-Cyrl-RS" dirty="0" smtClean="0"/>
              <a:t>Имплементација клијентске стране</a:t>
            </a:r>
          </a:p>
          <a:p>
            <a:r>
              <a:rPr lang="sr-Cyrl-RS" dirty="0" smtClean="0"/>
              <a:t>Имплементација серверске стране </a:t>
            </a:r>
          </a:p>
          <a:p>
            <a:r>
              <a:rPr lang="sr-Cyrl-RS" dirty="0" smtClean="0"/>
              <a:t>Приказ веб апликације</a:t>
            </a:r>
          </a:p>
          <a:p>
            <a:r>
              <a:rPr lang="sr-Cyrl-RS" dirty="0" smtClean="0"/>
              <a:t>Закључак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6847"/>
            <a:ext cx="10515600" cy="653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sr-Cyrl-RS" dirty="0" smtClean="0"/>
              <a:t>Кориснички профил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06" y="1367938"/>
            <a:ext cx="4701988" cy="1603416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8" y="3328162"/>
            <a:ext cx="3491754" cy="293816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73" y="3328159"/>
            <a:ext cx="3455427" cy="293816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91" y="3328160"/>
            <a:ext cx="2850309" cy="293816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8" y="1367938"/>
            <a:ext cx="4280647" cy="16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3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9247"/>
            <a:ext cx="10515600" cy="75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sr-Cyrl-RS" dirty="0" smtClean="0"/>
              <a:t>Измјена шифре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21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67" y="1962767"/>
            <a:ext cx="4671465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9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7553"/>
            <a:ext cx="10515600" cy="8247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Cyrl-RS" dirty="0" smtClean="0"/>
              <a:t>Управљање објавама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</a:t>
            </a:r>
            <a:r>
              <a:rPr lang="sr-Cyrl-RS" dirty="0" smtClean="0"/>
              <a:t>Преглед </a:t>
            </a:r>
            <a:r>
              <a:rPr lang="sr-Cyrl-RS" dirty="0" smtClean="0"/>
              <a:t>аутомобила</a:t>
            </a:r>
          </a:p>
          <a:p>
            <a:endParaRPr lang="sr-Cyrl-RS" dirty="0" smtClean="0"/>
          </a:p>
          <a:p>
            <a:endParaRPr lang="sr-Cyrl-RS" dirty="0"/>
          </a:p>
          <a:p>
            <a:endParaRPr lang="sr-Cyrl-RS" dirty="0" smtClean="0"/>
          </a:p>
          <a:p>
            <a:pPr marL="0" indent="0">
              <a:buNone/>
            </a:pPr>
            <a:endParaRPr lang="sr-Cyrl-R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94" y="2348753"/>
            <a:ext cx="78710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</a:t>
            </a:r>
            <a:r>
              <a:rPr lang="sr-Cyrl-RS" dirty="0" smtClean="0"/>
              <a:t>Измјена </a:t>
            </a:r>
            <a:r>
              <a:rPr lang="sr-Cyrl-RS" dirty="0" smtClean="0"/>
              <a:t>података о одређеном креираном аутомобилу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82" y="2508353"/>
            <a:ext cx="7230035" cy="35069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797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Cyrl-RS" dirty="0" smtClean="0"/>
              <a:t>Управљање објавама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1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</a:t>
            </a:r>
            <a:r>
              <a:rPr lang="sr-Cyrl-RS" dirty="0" smtClean="0"/>
              <a:t>Брисање </a:t>
            </a:r>
            <a:r>
              <a:rPr lang="sr-Cyrl-RS" dirty="0" smtClean="0"/>
              <a:t>одређеног креираног аутомобила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58" y="2640685"/>
            <a:ext cx="5414683" cy="235265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Cyrl-RS" dirty="0" smtClean="0"/>
              <a:t>Управљање објавама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5812"/>
            <a:ext cx="10515600" cy="851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Cyrl-RS" dirty="0" smtClean="0"/>
              <a:t>Креирање аутомобила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11" y="1847850"/>
            <a:ext cx="4837823" cy="435133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554" y="1847850"/>
            <a:ext cx="5192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10515600" cy="6902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sr-Cyrl-RS" dirty="0" smtClean="0"/>
              <a:t>Закључак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1154"/>
            <a:ext cx="10515600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Предност ове веб странице је што </a:t>
            </a:r>
            <a:r>
              <a:rPr lang="ru-RU" dirty="0" smtClean="0"/>
              <a:t>јој се може </a:t>
            </a:r>
            <a:r>
              <a:rPr lang="ru-RU" dirty="0" smtClean="0"/>
              <a:t>приступити са било које локације и на тај начин </a:t>
            </a:r>
            <a:r>
              <a:rPr lang="ru-RU" dirty="0" smtClean="0"/>
              <a:t>можемо </a:t>
            </a:r>
            <a:r>
              <a:rPr lang="ru-RU" dirty="0" smtClean="0"/>
              <a:t>претражити већ понуђени каталог аутомобила који су на продаји, а исто тако можемо објавити свој аутомобил, један или више њих које желимо да продамо</a:t>
            </a:r>
          </a:p>
          <a:p>
            <a:r>
              <a:rPr lang="bs-Latn-BA" dirty="0"/>
              <a:t>Наведени резултати су остварени искључиво уз помоћ технологија које </a:t>
            </a:r>
            <a:r>
              <a:rPr lang="bs-Latn-BA" dirty="0" smtClean="0"/>
              <a:t>с</a:t>
            </a:r>
            <a:r>
              <a:rPr lang="sr-Cyrl-RS" dirty="0" smtClean="0"/>
              <a:t>у</a:t>
            </a:r>
            <a:r>
              <a:rPr lang="bs-Latn-BA" dirty="0" smtClean="0"/>
              <a:t> кори</a:t>
            </a:r>
            <a:r>
              <a:rPr lang="sr-Cyrl-RS" dirty="0" smtClean="0"/>
              <a:t>шћене</a:t>
            </a:r>
            <a:r>
              <a:rPr lang="bs-Latn-BA" dirty="0" smtClean="0"/>
              <a:t> </a:t>
            </a:r>
            <a:r>
              <a:rPr lang="bs-Latn-BA" dirty="0"/>
              <a:t>при изради ове </a:t>
            </a:r>
            <a:r>
              <a:rPr lang="bs-Latn-BA" dirty="0" smtClean="0"/>
              <a:t>апликације</a:t>
            </a:r>
          </a:p>
          <a:p>
            <a:r>
              <a:rPr lang="sr-Cyrl-RS" dirty="0" smtClean="0"/>
              <a:t>Приказано </a:t>
            </a:r>
            <a:r>
              <a:rPr lang="sr-Cyrl-RS" dirty="0"/>
              <a:t>апликативно рјешење могуће је надоградити тако да се омогући извршавање на </a:t>
            </a:r>
            <a:r>
              <a:rPr lang="sr-Latn-BA" i="1" dirty="0"/>
              <a:t>Android</a:t>
            </a:r>
            <a:r>
              <a:rPr lang="sr-Latn-BA" dirty="0"/>
              <a:t> и </a:t>
            </a:r>
            <a:r>
              <a:rPr lang="sr-Latn-BA" i="1" dirty="0"/>
              <a:t>iOS</a:t>
            </a:r>
            <a:r>
              <a:rPr lang="sr-Latn-BA" dirty="0"/>
              <a:t> оперативни</a:t>
            </a:r>
            <a:r>
              <a:rPr lang="sr-Cyrl-RS" dirty="0"/>
              <a:t>м</a:t>
            </a:r>
            <a:r>
              <a:rPr lang="sr-Latn-BA" dirty="0"/>
              <a:t> систем</a:t>
            </a:r>
            <a:r>
              <a:rPr lang="sr-Cyrl-RS" dirty="0" smtClean="0"/>
              <a:t>има</a:t>
            </a:r>
            <a:endParaRPr lang="ru-R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72870"/>
            <a:ext cx="9144000" cy="1029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sr-Cyrl-RS" dirty="0" smtClean="0"/>
              <a:t>Хвала на </a:t>
            </a:r>
            <a:r>
              <a:rPr lang="sr-Cyrl-RS" dirty="0" smtClean="0"/>
              <a:t>пажњи!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91685"/>
            <a:ext cx="9144000" cy="4679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sr-Cyrl-RS" dirty="0" smtClean="0"/>
              <a:t>Питања?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5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0988"/>
            <a:ext cx="10515600" cy="779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sr-Cyrl-RS" dirty="0" smtClean="0"/>
              <a:t>Циљ </a:t>
            </a:r>
            <a:r>
              <a:rPr lang="sr-Cyrl-RS" dirty="0" smtClean="0"/>
              <a:t>реализације пројекта</a:t>
            </a:r>
            <a:br>
              <a:rPr lang="sr-Cyrl-R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Имплементирани систем омогућава корисницима да на </a:t>
            </a:r>
            <a:r>
              <a:rPr lang="sr-Cyrl-RS" dirty="0" smtClean="0"/>
              <a:t>оптималан </a:t>
            </a:r>
            <a:r>
              <a:rPr lang="sr-Cyrl-RS" dirty="0" smtClean="0"/>
              <a:t>начин могу да купе или продају свој аутомобол</a:t>
            </a:r>
          </a:p>
          <a:p>
            <a:r>
              <a:rPr lang="sr-Cyrl-RS" dirty="0" smtClean="0"/>
              <a:t>Могућност приступа веб сајту са било које локације</a:t>
            </a:r>
          </a:p>
          <a:p>
            <a:r>
              <a:rPr lang="sr-Cyrl-RS" dirty="0"/>
              <a:t>Ц</a:t>
            </a:r>
            <a:r>
              <a:rPr lang="sr-Cyrl-RS" dirty="0" smtClean="0"/>
              <a:t>јелокупан </a:t>
            </a:r>
            <a:r>
              <a:rPr lang="sr-Cyrl-RS" dirty="0"/>
              <a:t>процес развоја система за продају </a:t>
            </a:r>
            <a:r>
              <a:rPr lang="sr-Cyrl-RS" dirty="0" smtClean="0"/>
              <a:t>аутомобила </a:t>
            </a:r>
            <a:r>
              <a:rPr lang="sr-Cyrl-RS" dirty="0"/>
              <a:t>је базиран на </a:t>
            </a:r>
            <a:r>
              <a:rPr lang="sr-Cyrl-RS" i="1" dirty="0"/>
              <a:t>C2C</a:t>
            </a:r>
            <a:r>
              <a:rPr lang="sr-Cyrl-RS" dirty="0"/>
              <a:t> (</a:t>
            </a:r>
            <a:r>
              <a:rPr lang="sr-Cyrl-RS" i="1" dirty="0"/>
              <a:t>енгл.consumer to consumer</a:t>
            </a:r>
            <a:r>
              <a:rPr lang="sr-Cyrl-RS" dirty="0"/>
              <a:t>) моделу електронског </a:t>
            </a:r>
            <a:r>
              <a:rPr lang="sr-Cyrl-RS" dirty="0" smtClean="0"/>
              <a:t>пословаља</a:t>
            </a:r>
          </a:p>
          <a:p>
            <a:r>
              <a:rPr lang="sr-Cyrl-RS" dirty="0" smtClean="0"/>
              <a:t>Ажурност информација</a:t>
            </a:r>
          </a:p>
          <a:p>
            <a:r>
              <a:rPr lang="sr-Cyrl-RS" dirty="0" smtClean="0"/>
              <a:t>Уштеда времена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Online систем за куповину аутомобила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3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128"/>
            <a:ext cx="10430435" cy="833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sr-Cyrl-RS" dirty="0" smtClean="0"/>
              <a:t>Веб </a:t>
            </a:r>
            <a:r>
              <a:rPr lang="sr-Cyrl-RS" dirty="0" smtClean="0"/>
              <a:t>апликација</a:t>
            </a:r>
            <a:br>
              <a:rPr lang="sr-Cyrl-R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sr-Cyrl-RS" dirty="0"/>
              <a:t>Веб апликације су настале развојем веб сајтова који у својој основи представљају </a:t>
            </a:r>
            <a:r>
              <a:rPr lang="sr-Cyrl-RS" dirty="0" smtClean="0"/>
              <a:t>скупове</a:t>
            </a:r>
            <a:r>
              <a:rPr lang="en-US" dirty="0"/>
              <a:t> </a:t>
            </a:r>
            <a:r>
              <a:rPr lang="sr-Cyrl-RS" dirty="0" smtClean="0"/>
              <a:t>веб </a:t>
            </a:r>
            <a:r>
              <a:rPr lang="sr-Cyrl-RS" dirty="0"/>
              <a:t>страница која се налази на одређеном веб </a:t>
            </a:r>
            <a:r>
              <a:rPr lang="sr-Cyrl-RS" dirty="0" smtClean="0"/>
              <a:t>серверу</a:t>
            </a:r>
          </a:p>
          <a:p>
            <a:r>
              <a:rPr lang="sr-Cyrl-RS" dirty="0" smtClean="0"/>
              <a:t>Веб </a:t>
            </a:r>
            <a:r>
              <a:rPr lang="sr-Cyrl-RS" dirty="0"/>
              <a:t>апликација представља софтверски </a:t>
            </a:r>
            <a:r>
              <a:rPr lang="sr-Cyrl-RS" dirty="0" smtClean="0"/>
              <a:t>производ </a:t>
            </a:r>
            <a:r>
              <a:rPr lang="sr-Cyrl-RS" dirty="0"/>
              <a:t>који се извршава на веб серверу, а приказује </a:t>
            </a:r>
            <a:r>
              <a:rPr lang="sr-Cyrl-RS" dirty="0" smtClean="0"/>
              <a:t>кориснику </a:t>
            </a:r>
            <a:r>
              <a:rPr lang="sr-Cyrl-RS" dirty="0"/>
              <a:t>помоћу </a:t>
            </a:r>
            <a:r>
              <a:rPr lang="sr-Cyrl-RS" dirty="0" smtClean="0"/>
              <a:t>веб читача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08481"/>
            <a:ext cx="5181600" cy="2014039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318"/>
            <a:ext cx="10071847" cy="7799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Cyrl-RS" dirty="0" smtClean="0"/>
              <a:t>Слојеви система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859" y="1781101"/>
            <a:ext cx="9632528" cy="42553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Online систем за куповину аутомобила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1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70965"/>
            <a:ext cx="10515600" cy="919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Cyrl-RS" dirty="0" smtClean="0"/>
              <a:t>Имплементација на клијентској страни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4635"/>
            <a:ext cx="10515600" cy="4052328"/>
          </a:xfrm>
        </p:spPr>
        <p:txBody>
          <a:bodyPr/>
          <a:lstStyle/>
          <a:p>
            <a:r>
              <a:rPr lang="sr-Latn-BA" dirty="0" smtClean="0"/>
              <a:t>React </a:t>
            </a:r>
            <a:r>
              <a:rPr lang="sr-Cyrl-RS" dirty="0" smtClean="0"/>
              <a:t>као </a:t>
            </a:r>
            <a:r>
              <a:rPr lang="en-US" dirty="0" smtClean="0"/>
              <a:t>SPA (</a:t>
            </a:r>
            <a:r>
              <a:rPr lang="sr-Cyrl-RS" dirty="0" smtClean="0"/>
              <a:t>апликација на једној страни</a:t>
            </a:r>
            <a:r>
              <a:rPr lang="en-US" dirty="0" smtClean="0"/>
              <a:t>)</a:t>
            </a:r>
            <a:r>
              <a:rPr lang="sr-Cyrl-RS" dirty="0" smtClean="0"/>
              <a:t> библиотека</a:t>
            </a:r>
          </a:p>
          <a:p>
            <a:r>
              <a:rPr lang="sr-Latn-BA" dirty="0" smtClean="0"/>
              <a:t>HTML,CSS,TypeScript</a:t>
            </a:r>
            <a:r>
              <a:rPr lang="en-US" dirty="0" smtClean="0"/>
              <a:t>,Material-UI</a:t>
            </a:r>
            <a:r>
              <a:rPr lang="sr-Latn-BA" dirty="0" smtClean="0"/>
              <a:t> </a:t>
            </a:r>
            <a:r>
              <a:rPr lang="sr-Cyrl-RS" dirty="0" smtClean="0"/>
              <a:t>одређују изглед и функционалност странице</a:t>
            </a:r>
          </a:p>
          <a:p>
            <a:r>
              <a:rPr lang="sr-Latn-BA" dirty="0" smtClean="0"/>
              <a:t>Redux </a:t>
            </a:r>
            <a:r>
              <a:rPr lang="sr-Cyrl-RS" dirty="0" smtClean="0"/>
              <a:t>централизовано стање апликације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8388" cy="9616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Latn-BA" dirty="0" smtClean="0"/>
              <a:t>SPA (Single Page Application)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r-Latn-BA" sz="1800" dirty="0" smtClean="0"/>
              <a:t>SPA </a:t>
            </a:r>
            <a:r>
              <a:rPr lang="sr-Cyrl-RS" sz="1800" dirty="0" smtClean="0"/>
              <a:t>имплементација веб апликације која учитава само један веб документ, а затим ажурира садржај тијела тог појединачног документа преко </a:t>
            </a:r>
            <a:r>
              <a:rPr lang="en-US" sz="1800" dirty="0" smtClean="0"/>
              <a:t>JavaScript APIs (</a:t>
            </a:r>
            <a:r>
              <a:rPr lang="sr-Cyrl-RS" sz="1800" dirty="0" smtClean="0"/>
              <a:t>енгл. </a:t>
            </a:r>
            <a:r>
              <a:rPr lang="en-US" sz="1800" dirty="0" smtClean="0"/>
              <a:t>Application Programming Interface) </a:t>
            </a:r>
            <a:r>
              <a:rPr lang="sr-Cyrl-RS" sz="1800" dirty="0" smtClean="0"/>
              <a:t>као што су </a:t>
            </a:r>
            <a:r>
              <a:rPr lang="sr-Latn-BA" sz="1800" dirty="0" smtClean="0"/>
              <a:t>XMLHTTPRequest</a:t>
            </a:r>
            <a:r>
              <a:rPr lang="en-US" sz="1800" dirty="0" smtClean="0"/>
              <a:t> </a:t>
            </a:r>
            <a:r>
              <a:rPr lang="sr-Cyrl-RS" sz="1800" dirty="0" smtClean="0"/>
              <a:t>и </a:t>
            </a:r>
            <a:r>
              <a:rPr lang="en-US" sz="1800" dirty="0" smtClean="0"/>
              <a:t>Fetch </a:t>
            </a:r>
            <a:r>
              <a:rPr lang="sr-Cyrl-RS" sz="1800" dirty="0" smtClean="0"/>
              <a:t>када треба да се прикаже различит садржај</a:t>
            </a:r>
          </a:p>
          <a:p>
            <a:r>
              <a:rPr lang="ru-RU" sz="1800" dirty="0" smtClean="0"/>
              <a:t> МPА су веб апликације које се састоје од више од једне странице и морају поново да учитају цijeлу страницу, чак и за учитавање мале иконе на веб страници. Ове апликације су велике и компликоване за развоj у поређењу са SPA</a:t>
            </a:r>
          </a:p>
          <a:p>
            <a:endParaRPr lang="ru-RU" sz="1800" dirty="0" smtClean="0"/>
          </a:p>
          <a:p>
            <a:endParaRPr lang="en-US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90688"/>
            <a:ext cx="5181600" cy="329004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4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bs-Latn-BA" sz="1800" i="1" dirty="0"/>
              <a:t>React</a:t>
            </a:r>
            <a:r>
              <a:rPr lang="bs-Latn-BA" sz="1800" dirty="0"/>
              <a:t> је библиотека отвореног кода заснована на једноставном дизајну интерфејса која се базира </a:t>
            </a:r>
            <a:r>
              <a:rPr lang="sr-Cyrl-CS" sz="1800" dirty="0"/>
              <a:t>на </a:t>
            </a:r>
            <a:r>
              <a:rPr lang="bs-Latn-BA" sz="1800" i="1" dirty="0"/>
              <a:t>JavaScript</a:t>
            </a:r>
            <a:r>
              <a:rPr lang="bs-Latn-BA" sz="1800" dirty="0" smtClean="0"/>
              <a:t>.</a:t>
            </a:r>
            <a:r>
              <a:rPr lang="bs-Latn-BA" sz="1800" dirty="0"/>
              <a:t> Одговоран је само за приказивање слојева у </a:t>
            </a:r>
            <a:r>
              <a:rPr lang="bs-Latn-BA" sz="1800" dirty="0" smtClean="0"/>
              <a:t>апликацији</a:t>
            </a:r>
            <a:r>
              <a:rPr lang="en-US" sz="1800" dirty="0" smtClean="0"/>
              <a:t>.</a:t>
            </a:r>
            <a:r>
              <a:rPr lang="bs-Latn-BA" sz="1800" dirty="0"/>
              <a:t> Направио га је </a:t>
            </a:r>
            <a:r>
              <a:rPr lang="bs-Latn-BA" sz="1800" i="1" dirty="0" smtClean="0"/>
              <a:t>Facebook</a:t>
            </a:r>
            <a:r>
              <a:rPr lang="en-US" sz="1800" i="1" dirty="0" smtClean="0"/>
              <a:t>.</a:t>
            </a:r>
          </a:p>
          <a:p>
            <a:r>
              <a:rPr lang="bs-Latn-BA" sz="1800" i="1" dirty="0"/>
              <a:t>React</a:t>
            </a:r>
            <a:r>
              <a:rPr lang="bs-Latn-BA" sz="1800" dirty="0"/>
              <a:t> користи виртуелни </a:t>
            </a:r>
            <a:r>
              <a:rPr lang="bs-Latn-BA" sz="1800" i="1" dirty="0"/>
              <a:t>DOM</a:t>
            </a:r>
            <a:r>
              <a:rPr lang="bs-Latn-BA" sz="1800" dirty="0"/>
              <a:t>, због чега има предности у односу на друге библиотеке и језике</a:t>
            </a:r>
            <a:r>
              <a:rPr lang="sr-Cyrl-CS" sz="1800" dirty="0"/>
              <a:t>,</a:t>
            </a:r>
            <a:r>
              <a:rPr lang="bs-Latn-BA" sz="1800" dirty="0"/>
              <a:t> јер страница не мора да се поново учитава када се одређени објекти пром</a:t>
            </a:r>
            <a:r>
              <a:rPr lang="sr-Cyrl-RS" sz="1800" dirty="0"/>
              <a:t>ј</a:t>
            </a:r>
            <a:r>
              <a:rPr lang="bs-Latn-BA" sz="1800" dirty="0"/>
              <a:t>ене, али </a:t>
            </a:r>
            <a:r>
              <a:rPr lang="bs-Latn-BA" sz="1800" i="1" dirty="0"/>
              <a:t>React</a:t>
            </a:r>
            <a:r>
              <a:rPr lang="bs-Latn-BA" sz="1800" dirty="0"/>
              <a:t> мора знати који елемент треба зам</a:t>
            </a:r>
            <a:r>
              <a:rPr lang="sr-Cyrl-RS" sz="1800" dirty="0"/>
              <a:t>ј</a:t>
            </a:r>
            <a:r>
              <a:rPr lang="bs-Latn-BA" sz="1800" dirty="0"/>
              <a:t>енити, док остатак странице остаје непром</a:t>
            </a:r>
            <a:r>
              <a:rPr lang="sr-Cyrl-RS" sz="1800" dirty="0"/>
              <a:t>иј</a:t>
            </a:r>
            <a:r>
              <a:rPr lang="bs-Latn-BA" sz="1800" dirty="0" smtClean="0"/>
              <a:t>ењен. </a:t>
            </a:r>
            <a:r>
              <a:rPr lang="bs-Latn-BA" sz="1800" dirty="0"/>
              <a:t>Када се стање једног објекта промијени </a:t>
            </a:r>
            <a:r>
              <a:rPr lang="bs-Latn-BA" sz="1800" i="1" dirty="0"/>
              <a:t>VDOM</a:t>
            </a:r>
            <a:r>
              <a:rPr lang="bs-Latn-BA" sz="1800" dirty="0"/>
              <a:t> мијења само тај објекат унутар „стварног“ </a:t>
            </a:r>
            <a:r>
              <a:rPr lang="bs-Latn-BA" sz="1800" i="1" dirty="0"/>
              <a:t>DOM</a:t>
            </a:r>
            <a:r>
              <a:rPr lang="bs-Latn-BA" sz="1800" dirty="0"/>
              <a:t>-a умјесто да ажурира све објекте. </a:t>
            </a:r>
            <a:r>
              <a:rPr lang="sr-Latn-BA" sz="1800" i="1" dirty="0"/>
              <a:t>DOM </a:t>
            </a:r>
            <a:r>
              <a:rPr lang="sr-Cyrl-RS" sz="1800" dirty="0"/>
              <a:t>посматра </a:t>
            </a:r>
            <a:r>
              <a:rPr lang="sr-Latn-BA" sz="1800" i="1" dirty="0"/>
              <a:t>HTML </a:t>
            </a:r>
            <a:r>
              <a:rPr lang="sr-Cyrl-RS" sz="1800" dirty="0"/>
              <a:t>или</a:t>
            </a:r>
            <a:r>
              <a:rPr lang="sr-Latn-BA" sz="1800" i="1" dirty="0"/>
              <a:t> XML </a:t>
            </a:r>
            <a:r>
              <a:rPr lang="sr-Cyrl-RS" sz="1800" dirty="0"/>
              <a:t>документ као стабло, а чворови стабла су елементи документа</a:t>
            </a:r>
            <a:r>
              <a:rPr lang="en-US" sz="1800" dirty="0" smtClean="0"/>
              <a:t>.</a:t>
            </a:r>
            <a:r>
              <a:rPr lang="bs-Latn-BA" sz="1800" dirty="0" smtClean="0"/>
              <a:t>Виртуелни </a:t>
            </a:r>
            <a:r>
              <a:rPr lang="bs-Latn-BA" sz="1800" i="1" dirty="0"/>
              <a:t>DOM</a:t>
            </a:r>
            <a:r>
              <a:rPr lang="bs-Latn-BA" sz="1800" dirty="0"/>
              <a:t> се састоји од </a:t>
            </a:r>
            <a:r>
              <a:rPr lang="bs-Latn-BA" sz="1800" i="1" dirty="0"/>
              <a:t>React</a:t>
            </a:r>
            <a:r>
              <a:rPr lang="bs-Latn-BA" sz="1800" dirty="0"/>
              <a:t> елемената који концептуално изгледају слично </a:t>
            </a:r>
            <a:r>
              <a:rPr lang="bs-Latn-BA" sz="1800" i="1" dirty="0"/>
              <a:t>HTML</a:t>
            </a:r>
            <a:r>
              <a:rPr lang="bs-Latn-BA" sz="1800" dirty="0"/>
              <a:t> елементима, али су заправо </a:t>
            </a:r>
            <a:r>
              <a:rPr lang="bs-Latn-BA" sz="1800" i="1" dirty="0"/>
              <a:t>JavaScript</a:t>
            </a:r>
            <a:r>
              <a:rPr lang="bs-Latn-BA" sz="1800" dirty="0"/>
              <a:t> објекти</a:t>
            </a:r>
            <a:r>
              <a:rPr lang="bs-Latn-BA" sz="1800" dirty="0" smtClean="0"/>
              <a:t>.</a:t>
            </a:r>
            <a:endParaRPr lang="en-US" sz="1800" dirty="0" smtClean="0"/>
          </a:p>
          <a:p>
            <a:r>
              <a:rPr lang="bs-Latn-BA" sz="1800" dirty="0"/>
              <a:t>У </a:t>
            </a:r>
            <a:r>
              <a:rPr lang="bs-Latn-BA" sz="1800" i="1" dirty="0"/>
              <a:t>React</a:t>
            </a:r>
            <a:r>
              <a:rPr lang="bs-Latn-BA" sz="1800" dirty="0"/>
              <a:t> библиотеци је могуће писати компоненте користећи одређени језик који се зове </a:t>
            </a:r>
            <a:r>
              <a:rPr lang="bs-Latn-BA" sz="1800" i="1" dirty="0"/>
              <a:t>JSX</a:t>
            </a:r>
            <a:r>
              <a:rPr lang="sr-Cyrl-RS" sz="1800" i="1" dirty="0" smtClean="0"/>
              <a:t>.</a:t>
            </a:r>
            <a:r>
              <a:rPr lang="bs-Latn-BA" sz="1800" i="1" dirty="0" smtClean="0"/>
              <a:t> </a:t>
            </a:r>
            <a:r>
              <a:rPr lang="en-US" sz="1800" dirty="0"/>
              <a:t>O</a:t>
            </a:r>
            <a:r>
              <a:rPr lang="bs-Latn-BA" sz="1800" dirty="0" smtClean="0"/>
              <a:t>могућава </a:t>
            </a:r>
            <a:r>
              <a:rPr lang="bs-Latn-BA" sz="1800" dirty="0"/>
              <a:t>писање кода попут </a:t>
            </a:r>
            <a:r>
              <a:rPr lang="bs-Latn-BA" sz="1800" i="1" dirty="0"/>
              <a:t>HTML</a:t>
            </a:r>
            <a:r>
              <a:rPr lang="bs-Latn-BA" sz="1800" dirty="0"/>
              <a:t>-a али се може комбиновати са </a:t>
            </a:r>
            <a:r>
              <a:rPr lang="bs-Latn-BA" sz="1800" i="1" dirty="0" smtClean="0"/>
              <a:t>JavaScript</a:t>
            </a:r>
            <a:r>
              <a:rPr lang="bs-Latn-BA" sz="1800" dirty="0" smtClean="0"/>
              <a:t>-ом</a:t>
            </a:r>
            <a:endParaRPr lang="en-US" sz="1800" dirty="0" smtClean="0"/>
          </a:p>
          <a:p>
            <a:r>
              <a:rPr lang="sr-Cyrl-RS" sz="1800" dirty="0"/>
              <a:t>Животни циклуси компоненте </a:t>
            </a:r>
            <a:r>
              <a:rPr lang="sr-Cyrl-RS" sz="1800" dirty="0" smtClean="0"/>
              <a:t>су</a:t>
            </a:r>
            <a:r>
              <a:rPr lang="en-US" sz="1800" dirty="0" smtClean="0"/>
              <a:t>: </a:t>
            </a:r>
            <a:r>
              <a:rPr lang="sr-Cyrl-RS" sz="1800" dirty="0" smtClean="0"/>
              <a:t>Иницијализација </a:t>
            </a:r>
            <a:r>
              <a:rPr lang="sr-Cyrl-RS" sz="1800" dirty="0"/>
              <a:t>(</a:t>
            </a:r>
            <a:r>
              <a:rPr lang="sr-Cyrl-RS" sz="1800" i="1" dirty="0"/>
              <a:t>енгл</a:t>
            </a:r>
            <a:r>
              <a:rPr lang="sr-Cyrl-RS" sz="1800" dirty="0"/>
              <a:t>. </a:t>
            </a:r>
            <a:r>
              <a:rPr lang="sr-Latn-BA" sz="1800" i="1" dirty="0"/>
              <a:t>I</a:t>
            </a:r>
            <a:r>
              <a:rPr lang="sr-Cyrl-RS" sz="1800" i="1" dirty="0"/>
              <a:t>nitialization</a:t>
            </a:r>
            <a:r>
              <a:rPr lang="sr-Latn-BA" sz="1800" dirty="0" smtClean="0"/>
              <a:t>)</a:t>
            </a:r>
            <a:r>
              <a:rPr lang="en-US" sz="1800" dirty="0" smtClean="0"/>
              <a:t>, </a:t>
            </a:r>
            <a:r>
              <a:rPr lang="sr-Cyrl-RS" sz="1800" dirty="0" smtClean="0"/>
              <a:t>Уградња </a:t>
            </a:r>
            <a:r>
              <a:rPr lang="sr-Cyrl-RS" sz="1800" dirty="0"/>
              <a:t>(</a:t>
            </a:r>
            <a:r>
              <a:rPr lang="sr-Cyrl-RS" sz="1800" i="1" dirty="0"/>
              <a:t>енгл</a:t>
            </a:r>
            <a:r>
              <a:rPr lang="sr-Cyrl-RS" sz="1800" dirty="0"/>
              <a:t>. </a:t>
            </a:r>
            <a:r>
              <a:rPr lang="sr-Latn-BA" sz="1800" i="1" dirty="0" smtClean="0"/>
              <a:t>Mounting</a:t>
            </a:r>
            <a:r>
              <a:rPr lang="sr-Latn-BA" sz="1800" dirty="0" smtClean="0"/>
              <a:t>)</a:t>
            </a:r>
            <a:r>
              <a:rPr lang="en-US" sz="1800" dirty="0" smtClean="0"/>
              <a:t>, </a:t>
            </a:r>
            <a:r>
              <a:rPr lang="sr-Cyrl-RS" sz="1800" dirty="0" smtClean="0"/>
              <a:t>Ажурирање </a:t>
            </a:r>
            <a:r>
              <a:rPr lang="sr-Cyrl-RS" sz="1800" dirty="0"/>
              <a:t>(</a:t>
            </a:r>
            <a:r>
              <a:rPr lang="sr-Cyrl-RS" sz="1800" i="1" dirty="0"/>
              <a:t>енгл</a:t>
            </a:r>
            <a:r>
              <a:rPr lang="sr-Cyrl-RS" sz="1800" dirty="0"/>
              <a:t>. </a:t>
            </a:r>
            <a:r>
              <a:rPr lang="sr-Latn-BA" sz="1800" i="1" dirty="0" smtClean="0"/>
              <a:t>Updating</a:t>
            </a:r>
            <a:r>
              <a:rPr lang="sr-Latn-BA" sz="1800" dirty="0" smtClean="0"/>
              <a:t>)</a:t>
            </a:r>
            <a:r>
              <a:rPr lang="en-US" sz="1800" dirty="0" smtClean="0"/>
              <a:t>, </a:t>
            </a:r>
            <a:r>
              <a:rPr lang="sr-Cyrl-RS" sz="1800" dirty="0" smtClean="0"/>
              <a:t>Уклањање</a:t>
            </a:r>
            <a:r>
              <a:rPr lang="sr-Latn-BA" sz="1800" dirty="0" smtClean="0"/>
              <a:t> </a:t>
            </a:r>
            <a:r>
              <a:rPr lang="sr-Latn-BA" sz="1800" dirty="0"/>
              <a:t>(</a:t>
            </a:r>
            <a:r>
              <a:rPr lang="sr-Cyrl-RS" sz="1800" i="1" dirty="0"/>
              <a:t>енгл</a:t>
            </a:r>
            <a:r>
              <a:rPr lang="sr-Cyrl-RS" sz="1800" dirty="0"/>
              <a:t>. </a:t>
            </a:r>
            <a:r>
              <a:rPr lang="sr-Latn-BA" sz="1800" i="1" dirty="0"/>
              <a:t>Unmounting</a:t>
            </a:r>
            <a:endParaRPr lang="en-US" sz="1800" dirty="0" smtClean="0"/>
          </a:p>
          <a:p>
            <a:r>
              <a:rPr lang="bs-Latn-BA" sz="1800" i="1" dirty="0"/>
              <a:t>Hooks</a:t>
            </a:r>
            <a:r>
              <a:rPr lang="bs-Latn-BA" sz="1800" dirty="0"/>
              <a:t> су </a:t>
            </a:r>
            <a:r>
              <a:rPr lang="bs-Latn-BA" sz="1800" dirty="0" smtClean="0"/>
              <a:t>функциј</a:t>
            </a:r>
            <a:r>
              <a:rPr lang="sr-Cyrl-RS" sz="1800" dirty="0" smtClean="0"/>
              <a:t>е</a:t>
            </a:r>
            <a:r>
              <a:rPr lang="bs-Latn-BA" sz="1800" dirty="0" smtClean="0"/>
              <a:t> кој</a:t>
            </a:r>
            <a:r>
              <a:rPr lang="sr-Cyrl-RS" sz="1800" dirty="0" smtClean="0"/>
              <a:t>е</a:t>
            </a:r>
            <a:r>
              <a:rPr lang="bs-Latn-BA" sz="1800" dirty="0" smtClean="0"/>
              <a:t> омогућава</a:t>
            </a:r>
            <a:r>
              <a:rPr lang="sr-Cyrl-RS" sz="1800" dirty="0" smtClean="0"/>
              <a:t>ју</a:t>
            </a:r>
            <a:r>
              <a:rPr lang="bs-Latn-BA" sz="1800" dirty="0" smtClean="0"/>
              <a:t> </a:t>
            </a:r>
            <a:r>
              <a:rPr lang="bs-Latn-BA" sz="1800" dirty="0"/>
              <a:t>да </a:t>
            </a:r>
            <a:r>
              <a:rPr lang="sr-Cyrl-RS" sz="1800" dirty="0" smtClean="0"/>
              <a:t>се користи</a:t>
            </a:r>
            <a:r>
              <a:rPr lang="bs-Latn-BA" sz="1800" dirty="0" smtClean="0"/>
              <a:t> </a:t>
            </a:r>
            <a:r>
              <a:rPr lang="bs-Latn-BA" sz="1800" dirty="0"/>
              <a:t>стање и друге </a:t>
            </a:r>
            <a:r>
              <a:rPr lang="bs-Latn-BA" sz="1800" i="1" dirty="0"/>
              <a:t>React</a:t>
            </a:r>
            <a:r>
              <a:rPr lang="bs-Latn-BA" sz="1800" dirty="0"/>
              <a:t> функције без потребе за писањем </a:t>
            </a:r>
            <a:r>
              <a:rPr lang="bs-Latn-BA" sz="1800" dirty="0" smtClean="0"/>
              <a:t>класе</a:t>
            </a:r>
            <a:r>
              <a:rPr lang="en-US" sz="1800" dirty="0" smtClean="0"/>
              <a:t>.</a:t>
            </a:r>
            <a:r>
              <a:rPr lang="bs-Latn-BA" sz="1800" i="1" dirty="0"/>
              <a:t> Hook</a:t>
            </a:r>
            <a:r>
              <a:rPr lang="bs-Latn-BA" sz="1800" dirty="0"/>
              <a:t> се позивају само на највишем нивоу. Не </a:t>
            </a:r>
            <a:r>
              <a:rPr lang="bs-Latn-BA" sz="1800" dirty="0" smtClean="0"/>
              <a:t>позивај</a:t>
            </a:r>
            <a:r>
              <a:rPr lang="sr-Cyrl-RS" sz="1800" dirty="0" smtClean="0"/>
              <a:t>у се</a:t>
            </a:r>
            <a:r>
              <a:rPr lang="bs-Latn-BA" sz="1800" dirty="0" smtClean="0"/>
              <a:t> унутар </a:t>
            </a:r>
            <a:r>
              <a:rPr lang="bs-Latn-BA" sz="1800" dirty="0"/>
              <a:t>петљи, </a:t>
            </a:r>
            <a:r>
              <a:rPr lang="sr-Cyrl-RS" sz="1800" dirty="0" smtClean="0"/>
              <a:t>угнијежђених </a:t>
            </a:r>
            <a:r>
              <a:rPr lang="bs-Latn-BA" sz="1800" dirty="0" smtClean="0"/>
              <a:t>функција </a:t>
            </a:r>
            <a:r>
              <a:rPr lang="bs-Latn-BA" sz="1800" dirty="0"/>
              <a:t>или </a:t>
            </a:r>
            <a:r>
              <a:rPr lang="bs-Latn-BA" sz="1800" dirty="0" smtClean="0"/>
              <a:t>услова</a:t>
            </a:r>
            <a:r>
              <a:rPr lang="en-US" sz="1800" dirty="0" smtClean="0"/>
              <a:t>.</a:t>
            </a:r>
            <a:r>
              <a:rPr lang="bs-Latn-BA" sz="1800" dirty="0"/>
              <a:t> Позив закачивања само из компоненти функције </a:t>
            </a:r>
            <a:r>
              <a:rPr lang="bs-Latn-BA" sz="1800" i="1" dirty="0"/>
              <a:t>React</a:t>
            </a:r>
            <a:r>
              <a:rPr lang="bs-Latn-BA" sz="1800" dirty="0"/>
              <a:t>. Не могу се позивати из редовних </a:t>
            </a:r>
            <a:r>
              <a:rPr lang="bs-Latn-BA" sz="1800" i="1" dirty="0"/>
              <a:t>JavaScript</a:t>
            </a:r>
            <a:r>
              <a:rPr lang="bs-Latn-BA" sz="1800" dirty="0"/>
              <a:t> функција. Дв</a:t>
            </a:r>
            <a:r>
              <a:rPr lang="sr-Cyrl-RS" sz="1800" dirty="0"/>
              <a:t>иј</a:t>
            </a:r>
            <a:r>
              <a:rPr lang="bs-Latn-BA" sz="1800" dirty="0"/>
              <a:t>е најпознатије и најчешће коришћене </a:t>
            </a:r>
            <a:r>
              <a:rPr lang="bs-Latn-BA" sz="1800" i="1" dirty="0"/>
              <a:t>Hook</a:t>
            </a:r>
            <a:r>
              <a:rPr lang="bs-Latn-BA" sz="1800" dirty="0"/>
              <a:t>-а су </a:t>
            </a:r>
            <a:r>
              <a:rPr lang="bs-Latn-BA" sz="1800" i="1" dirty="0"/>
              <a:t>useState</a:t>
            </a:r>
            <a:r>
              <a:rPr lang="bs-Latn-BA" sz="1800" dirty="0"/>
              <a:t> i </a:t>
            </a:r>
            <a:r>
              <a:rPr lang="bs-Latn-BA" sz="1800" i="1" dirty="0"/>
              <a:t>useEffect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313"/>
            <a:ext cx="10515600" cy="815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sr-Latn-BA" dirty="0" smtClean="0"/>
              <a:t>Redux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r-Latn-BA" sz="1800" i="1" dirty="0"/>
              <a:t>Redux</a:t>
            </a:r>
            <a:r>
              <a:rPr lang="sr-Latn-BA" sz="1800" dirty="0"/>
              <a:t> </a:t>
            </a:r>
            <a:r>
              <a:rPr lang="sr-Cyrl-RS" sz="1800" dirty="0"/>
              <a:t>је библиотека заснована на </a:t>
            </a:r>
            <a:r>
              <a:rPr lang="sr-Latn-BA" sz="1800" i="1" dirty="0"/>
              <a:t>Flux </a:t>
            </a:r>
            <a:r>
              <a:rPr lang="sr-Cyrl-RS" sz="1800" dirty="0"/>
              <a:t>шаблону, може се сматрати примјеном </a:t>
            </a:r>
            <a:r>
              <a:rPr lang="sr-Latn-BA" sz="1800" i="1" dirty="0"/>
              <a:t>Flux</a:t>
            </a:r>
            <a:r>
              <a:rPr lang="sr-Cyrl-RS" sz="1800" dirty="0"/>
              <a:t> шаблона, олакшава контролу стања апликације и рукује приказом података при интеракцији корисника са </a:t>
            </a:r>
            <a:r>
              <a:rPr lang="sr-Cyrl-RS" sz="1800" dirty="0" smtClean="0"/>
              <a:t>апликацијом</a:t>
            </a:r>
            <a:endParaRPr lang="sr-Latn-BA" sz="1800" dirty="0" smtClean="0"/>
          </a:p>
          <a:p>
            <a:r>
              <a:rPr lang="ru-RU" sz="1800" dirty="0" smtClean="0"/>
              <a:t>Сам по себи React није веома скалабилан, те приликом развоја великих апликација тешко је водити рачуна о стањима свих компоненти. Главни проблем је уска повезаност корисничких акција и промјена стања компоненти. Код сложених апликација често једна корисничка акција може утицати на низ промјена стања. Без Flux-a или Redux-а ово постаје веома сложен процес</a:t>
            </a:r>
          </a:p>
          <a:p>
            <a:endParaRPr lang="sr-Latn-BA" sz="18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8862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Online систем за куповину аутомобила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F9F6-8093-4994-8D1C-9208CCC08D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7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50282</TotalTime>
  <Words>1086</Words>
  <Application>Microsoft Office PowerPoint</Application>
  <PresentationFormat>Widescreen</PresentationFormat>
  <Paragraphs>129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Садржај</vt:lpstr>
      <vt:lpstr> Циљ реализације пројекта </vt:lpstr>
      <vt:lpstr> Веб апликација </vt:lpstr>
      <vt:lpstr>Слојеви система</vt:lpstr>
      <vt:lpstr>Имплементација на клијентској страни</vt:lpstr>
      <vt:lpstr>SPA (Single Page Application)</vt:lpstr>
      <vt:lpstr>React</vt:lpstr>
      <vt:lpstr>Redux</vt:lpstr>
      <vt:lpstr>Имплементација на серверској страни</vt:lpstr>
      <vt:lpstr>ASP.NET Web API</vt:lpstr>
      <vt:lpstr>Entity Framework Core</vt:lpstr>
      <vt:lpstr>Приказ апликативног рјешења</vt:lpstr>
      <vt:lpstr>Приступ систему</vt:lpstr>
      <vt:lpstr>Претрага аутомобила</vt:lpstr>
      <vt:lpstr>Приказ аутомобила</vt:lpstr>
      <vt:lpstr>Регистрација корисника</vt:lpstr>
      <vt:lpstr>Пријава на систем</vt:lpstr>
      <vt:lpstr>Навигациони мени</vt:lpstr>
      <vt:lpstr>Кориснички профил</vt:lpstr>
      <vt:lpstr>Измјена шифре</vt:lpstr>
      <vt:lpstr>Управљање објавама</vt:lpstr>
      <vt:lpstr>Управљање објавама</vt:lpstr>
      <vt:lpstr>Управљање објавама</vt:lpstr>
      <vt:lpstr>Креирање аутомобила</vt:lpstr>
      <vt:lpstr>Закључак</vt:lpstr>
      <vt:lpstr>Хвала на пажњи!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</dc:creator>
  <cp:lastModifiedBy>Nikola</cp:lastModifiedBy>
  <cp:revision>62</cp:revision>
  <dcterms:created xsi:type="dcterms:W3CDTF">2022-09-25T18:24:51Z</dcterms:created>
  <dcterms:modified xsi:type="dcterms:W3CDTF">2022-10-30T19:19:35Z</dcterms:modified>
</cp:coreProperties>
</file>